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64" r:id="rId2"/>
    <p:sldId id="274" r:id="rId3"/>
    <p:sldId id="268" r:id="rId4"/>
    <p:sldId id="275" r:id="rId5"/>
    <p:sldId id="273" r:id="rId6"/>
    <p:sldId id="261" r:id="rId7"/>
  </p:sldIdLst>
  <p:sldSz cx="11520488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8878"/>
    <a:srgbClr val="37A28C"/>
    <a:srgbClr val="FFFFFF"/>
    <a:srgbClr val="3BBAA4"/>
    <a:srgbClr val="0B6C5D"/>
    <a:srgbClr val="006555"/>
    <a:srgbClr val="117061"/>
    <a:srgbClr val="0065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84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264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BBA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940-4AC1-8749-344D6F4F9C97}"/>
              </c:ext>
            </c:extLst>
          </c:dPt>
          <c:dPt>
            <c:idx val="1"/>
            <c:invertIfNegative val="0"/>
            <c:bubble3D val="0"/>
            <c:spPr>
              <a:solidFill>
                <a:srgbClr val="37A28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940-4AC1-8749-344D6F4F9C97}"/>
              </c:ext>
            </c:extLst>
          </c:dPt>
          <c:dPt>
            <c:idx val="2"/>
            <c:invertIfNegative val="0"/>
            <c:bubble3D val="0"/>
            <c:spPr>
              <a:solidFill>
                <a:srgbClr val="2F887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940-4AC1-8749-344D6F4F9C9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7.1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40-4AC1-8749-344D6F4F9C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34544"/>
        <c:axId val="15047440"/>
      </c:barChart>
      <c:catAx>
        <c:axId val="1503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47440"/>
        <c:crosses val="autoZero"/>
        <c:auto val="1"/>
        <c:lblAlgn val="ctr"/>
        <c:lblOffset val="100"/>
        <c:noMultiLvlLbl val="0"/>
      </c:catAx>
      <c:valAx>
        <c:axId val="15047440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3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FA08AA6-FB0A-44FD-B642-1E457D00CA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3931D98-5D9B-4031-B485-A949E4F078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2CCF9-60E1-4E94-AE9E-EF2FF45F0AA6}" type="datetimeFigureOut">
              <a:rPr lang="zh-CN" altLang="en-US" smtClean="0"/>
              <a:t>2021/5/8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9E10F4-C6F0-464C-A934-CEEC5258EA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EF6831-3ADC-45A7-AA8D-676D79C23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AD88A-E9E1-47B3-91CC-5C69A0165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03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95D12-6CF5-49E5-B68A-248A945280C5}" type="datetimeFigureOut">
              <a:rPr lang="zh-CN" altLang="en-US" smtClean="0"/>
              <a:t>2021/5/8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F80E8-40E1-478B-BD5A-99C08C468D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4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F80E8-40E1-478B-BD5A-99C08C468D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336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26A190E0-6D28-485D-B498-138179C623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34" y="1749888"/>
            <a:ext cx="5704015" cy="127369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5000"/>
              </a:lnSpc>
              <a:defRPr sz="3800" baseline="0">
                <a:solidFill>
                  <a:srgbClr val="0B6C5D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建设具有国际影响力的</a:t>
            </a:r>
            <a:br>
              <a:rPr lang="zh-CN" altLang="en-US" dirty="0"/>
            </a:br>
            <a:r>
              <a:rPr lang="zh-CN" altLang="en-US" dirty="0"/>
              <a:t>高水平应用创新型大学</a:t>
            </a:r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F078503-C94D-4529-AB19-46DEFDBA4532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2033" y="3267457"/>
            <a:ext cx="5704015" cy="313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800" baseline="0">
                <a:solidFill>
                  <a:srgbClr val="595757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请输入副标题</a:t>
            </a:r>
            <a:endParaRPr lang="en-US" altLang="zh-CN" dirty="0">
              <a:solidFill>
                <a:srgbClr val="595757"/>
              </a:solidFill>
              <a:latin typeface="Arial" panose="020B0604020202020204" pitchFamily="34" charset="0"/>
              <a:ea typeface="思源黑体 CN Light" panose="020B03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BFC8600-B283-4EF3-BD4A-C923AE5F4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64" t="-11978" r="-5927" b="-28552"/>
          <a:stretch/>
        </p:blipFill>
        <p:spPr>
          <a:xfrm>
            <a:off x="349384" y="296906"/>
            <a:ext cx="2130679" cy="55828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4E8270-5E8D-436E-A240-EF44FA0980C3}"/>
              </a:ext>
            </a:extLst>
          </p:cNvPr>
          <p:cNvSpPr txBox="1"/>
          <p:nvPr userDrawn="1"/>
        </p:nvSpPr>
        <p:spPr>
          <a:xfrm>
            <a:off x="10063909" y="296906"/>
            <a:ext cx="11071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aseline="0" dirty="0">
                <a:latin typeface="Arial" panose="020B0604020202020204" pitchFamily="34" charset="0"/>
                <a:ea typeface="思源黑体 CN Light" panose="020B0300000000000000" pitchFamily="34" charset="-122"/>
              </a:rPr>
              <a:t>明德  明学  明事</a:t>
            </a:r>
          </a:p>
        </p:txBody>
      </p:sp>
      <p:sp>
        <p:nvSpPr>
          <p:cNvPr id="16" name="日期占位符 3">
            <a:extLst>
              <a:ext uri="{FF2B5EF4-FFF2-40B4-BE49-F238E27FC236}">
                <a16:creationId xmlns:a16="http://schemas.microsoft.com/office/drawing/2014/main" id="{45B4FC05-A8FF-4EFC-9630-C832EA094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38279" y="6009701"/>
            <a:ext cx="788758" cy="1735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CA317DF-2741-4475-8232-36EA7F7370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8486"/>
            <a:ext cx="11520488" cy="55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7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F276E69-71C1-4AAC-9772-92929F88B3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14381" cy="6480354"/>
          </a:xfrm>
          <a:prstGeom prst="rect">
            <a:avLst/>
          </a:prstGeom>
        </p:spPr>
      </p:pic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19060839-149F-4D3F-8ED2-F312A8277CA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5105464" y="1716665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01 </a:t>
            </a:r>
            <a:r>
              <a:rPr lang="zh-CN" altLang="en-US" dirty="0"/>
              <a:t>学校简介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4A23B84-9925-40FD-A3C7-1075F2C96595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5105464" y="2379878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02 </a:t>
            </a:r>
            <a:r>
              <a:rPr lang="zh-CN" altLang="en-US" dirty="0"/>
              <a:t>学校办学目标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01E21D35-C760-4637-B737-F2ECAAA69913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5105464" y="3043091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05 </a:t>
            </a:r>
            <a:r>
              <a:rPr lang="zh-CN" altLang="en-US" dirty="0"/>
              <a:t>请输入您的标题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B6B3249-7BB7-4E8D-9A06-61A9047D86C2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105464" y="3706304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05 </a:t>
            </a:r>
            <a:r>
              <a:rPr lang="zh-CN" altLang="en-US" dirty="0"/>
              <a:t>请输入您的标题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9A19993-ABDD-4C91-824B-385DDCB313F9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105464" y="4369517"/>
            <a:ext cx="3405920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05 </a:t>
            </a:r>
            <a:r>
              <a:rPr lang="zh-CN" altLang="en-US" dirty="0"/>
              <a:t>请输入您的标题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127FD0-BB65-45EC-BECC-B1CC74A3C4ED}"/>
              </a:ext>
            </a:extLst>
          </p:cNvPr>
          <p:cNvSpPr txBox="1"/>
          <p:nvPr userDrawn="1"/>
        </p:nvSpPr>
        <p:spPr>
          <a:xfrm>
            <a:off x="10102468" y="5943600"/>
            <a:ext cx="1107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kern="1200" baseline="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明德  明学  明事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E2A07AF-7E1A-4B2D-92EA-E5B014188976}"/>
              </a:ext>
            </a:extLst>
          </p:cNvPr>
          <p:cNvSpPr txBox="1"/>
          <p:nvPr userDrawn="1"/>
        </p:nvSpPr>
        <p:spPr>
          <a:xfrm>
            <a:off x="446183" y="5984359"/>
            <a:ext cx="1107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200" baseline="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  <a:cs typeface="+mn-cs"/>
              </a:rPr>
              <a:t>www.sit.edu.cn</a:t>
            </a:r>
            <a:endParaRPr lang="zh-CN" altLang="en-US" sz="1000" kern="1200" baseline="0" dirty="0">
              <a:solidFill>
                <a:schemeClr val="bg1"/>
              </a:solidFill>
              <a:latin typeface="Arial Light" pitchFamily="2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C29C6D-C118-4E2D-A448-1FF6443B6BC1}"/>
              </a:ext>
            </a:extLst>
          </p:cNvPr>
          <p:cNvSpPr txBox="1"/>
          <p:nvPr userDrawn="1"/>
        </p:nvSpPr>
        <p:spPr>
          <a:xfrm>
            <a:off x="10063909" y="5973374"/>
            <a:ext cx="1107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明德  明学  明事</a:t>
            </a:r>
          </a:p>
        </p:txBody>
      </p:sp>
    </p:spTree>
    <p:extLst>
      <p:ext uri="{BB962C8B-B14F-4D97-AF65-F5344CB8AC3E}">
        <p14:creationId xmlns:p14="http://schemas.microsoft.com/office/powerpoint/2010/main" val="294479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板式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2DC23B-7CED-49DC-8D9E-2D18C84638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84"/>
            <a:ext cx="11520488" cy="5516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55E12DE-7D6F-48A7-8753-B6BAF2BC1D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17" b="-28657"/>
          <a:stretch/>
        </p:blipFill>
        <p:spPr>
          <a:xfrm>
            <a:off x="243401" y="66406"/>
            <a:ext cx="434175" cy="50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65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766E33C-05C0-4355-9557-07E66E2EC7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791" y="-12884"/>
            <a:ext cx="8722906" cy="64930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684C40-50B2-4ACC-B096-E69D3D7278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08236" y="2556905"/>
            <a:ext cx="5704015" cy="54794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ts val="4700"/>
              </a:lnSpc>
              <a:defRPr sz="3500" baseline="0">
                <a:solidFill>
                  <a:srgbClr val="0B6C5D"/>
                </a:solidFill>
                <a:latin typeface="Arial" panose="020B0604020202020204" pitchFamily="34" charset="0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请输入文本标题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91AC28A-B122-4DDE-A4DB-3E5C0C2F30CF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2908236" y="3151190"/>
            <a:ext cx="5704015" cy="313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buNone/>
              <a:defRPr sz="1200" baseline="0">
                <a:solidFill>
                  <a:srgbClr val="0B6C5D"/>
                </a:solidFill>
                <a:latin typeface="Arial Light" pitchFamily="2" charset="0"/>
                <a:ea typeface="思源黑体 CN Regular" panose="020B0500000000000000" pitchFamily="34" charset="-122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>
                <a:solidFill>
                  <a:srgbClr val="595757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Please enter your title 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EE71013-B464-425E-B0E6-69D0DF56271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2908234" y="1831721"/>
            <a:ext cx="5704015" cy="3693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buNone/>
              <a:defRPr lang="zh-CN" altLang="en-US" sz="2500" kern="1200" baseline="0" dirty="0">
                <a:solidFill>
                  <a:srgbClr val="0B6C5D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j-cs"/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第一章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3C0A76E-E1DD-4B76-B79B-BB80581F42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42" r="77832" b="-1"/>
          <a:stretch/>
        </p:blipFill>
        <p:spPr>
          <a:xfrm>
            <a:off x="263137" y="142630"/>
            <a:ext cx="565745" cy="5754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FC7CF84-D3E3-427E-A20B-85748E4491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5951654"/>
            <a:ext cx="11520488" cy="55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0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感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DB15B50-0CA6-4725-A3B8-E93DBD9AB1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8486"/>
            <a:ext cx="11520488" cy="5516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5865D25-A4C3-44EC-A42B-DD4AA43B35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42" r="77832" b="-1"/>
          <a:stretch/>
        </p:blipFill>
        <p:spPr>
          <a:xfrm>
            <a:off x="263137" y="142630"/>
            <a:ext cx="565745" cy="5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5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2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3" r:id="rId5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A8572-7F1C-4DF1-9ADB-1A761DFE9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4494EC-5BDC-4631-A42B-6BE0CD0276E0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BD037B-26E0-47DF-88F3-C5DAD520C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38279" y="6095217"/>
            <a:ext cx="788758" cy="1735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48608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C302392-D86C-4348-A02E-D5601AAA3665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61BB87-A146-451A-AA13-0187592496D3}"/>
              </a:ext>
            </a:extLst>
          </p:cNvPr>
          <p:cNvSpPr>
            <a:spLocks noGrp="1"/>
          </p:cNvSpPr>
          <p:nvPr>
            <p:ph type="body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12CDE6-1983-4415-8A43-13D418B937F9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840D1DF-834E-4A7B-AA4F-82058E0536F1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675D1F3-FBD3-47AD-90EE-168122C934BD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CBB2A0-175A-4449-AC9E-EADB0172B24B}"/>
              </a:ext>
            </a:extLst>
          </p:cNvPr>
          <p:cNvSpPr txBox="1">
            <a:spLocks/>
          </p:cNvSpPr>
          <p:nvPr/>
        </p:nvSpPr>
        <p:spPr>
          <a:xfrm>
            <a:off x="586009" y="809740"/>
            <a:ext cx="1969904" cy="413132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864017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500" kern="1200" baseline="0">
                <a:solidFill>
                  <a:schemeClr val="bg1"/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+mj-cs"/>
              </a:defRPr>
            </a:lvl1pPr>
          </a:lstStyle>
          <a:p>
            <a:r>
              <a:rPr lang="en-US" dirty="0"/>
              <a:t>CONTENTS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BA38516-03C1-4565-85F4-6D7D95D65CF1}"/>
              </a:ext>
            </a:extLst>
          </p:cNvPr>
          <p:cNvSpPr txBox="1">
            <a:spLocks/>
          </p:cNvSpPr>
          <p:nvPr/>
        </p:nvSpPr>
        <p:spPr>
          <a:xfrm>
            <a:off x="586009" y="1270215"/>
            <a:ext cx="809625" cy="3051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864017" rtl="0" eaLnBrk="1" latinLnBrk="0" hangingPunct="1">
              <a:lnSpc>
                <a:spcPts val="2000"/>
              </a:lnSpc>
              <a:spcBef>
                <a:spcPts val="945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cs"/>
              </a:defRPr>
            </a:lvl1pPr>
            <a:lvl2pPr marL="432008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89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64017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70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96025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8033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60041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592050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024058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456066" indent="0" algn="l" defTabSz="864017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None/>
              <a:defRPr sz="1512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3187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65BDF16-4DA8-40BE-A68B-28E28D26B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18" y="1335083"/>
            <a:ext cx="6017316" cy="428085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5EF0750-E5DC-40E3-80F3-AEA22BE1FBFC}"/>
              </a:ext>
            </a:extLst>
          </p:cNvPr>
          <p:cNvSpPr txBox="1">
            <a:spLocks/>
          </p:cNvSpPr>
          <p:nvPr/>
        </p:nvSpPr>
        <p:spPr>
          <a:xfrm>
            <a:off x="781366" y="1533203"/>
            <a:ext cx="2870200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rgbClr val="0B6C5D"/>
                </a:solidFill>
              </a:rPr>
              <a:t>请输入文本标题</a:t>
            </a:r>
            <a:endParaRPr lang="en-US" sz="2800" dirty="0">
              <a:solidFill>
                <a:srgbClr val="0B6C5D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16647B-DE0F-4E3E-8645-FB1CC879C53C}"/>
              </a:ext>
            </a:extLst>
          </p:cNvPr>
          <p:cNvSpPr txBox="1"/>
          <p:nvPr/>
        </p:nvSpPr>
        <p:spPr>
          <a:xfrm>
            <a:off x="781366" y="2225208"/>
            <a:ext cx="3622994" cy="192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上海应用技术大学是全国最早以“应用技术”命名的上海市属重点建设高水平应用创新型大学。</a:t>
            </a: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。</a:t>
            </a:r>
          </a:p>
        </p:txBody>
      </p:sp>
    </p:spTree>
    <p:extLst>
      <p:ext uri="{BB962C8B-B14F-4D97-AF65-F5344CB8AC3E}">
        <p14:creationId xmlns:p14="http://schemas.microsoft.com/office/powerpoint/2010/main" val="3496694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2835-69F1-4B25-9BA6-4A7B5254F67C}"/>
              </a:ext>
            </a:extLst>
          </p:cNvPr>
          <p:cNvSpPr txBox="1">
            <a:spLocks/>
          </p:cNvSpPr>
          <p:nvPr/>
        </p:nvSpPr>
        <p:spPr>
          <a:xfrm>
            <a:off x="7022146" y="1845623"/>
            <a:ext cx="2870200" cy="4254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800" dirty="0">
                <a:solidFill>
                  <a:srgbClr val="0B6C5D"/>
                </a:solidFill>
              </a:rPr>
              <a:t>请输入文本标题</a:t>
            </a:r>
            <a:endParaRPr lang="en-US" sz="2800" dirty="0">
              <a:solidFill>
                <a:srgbClr val="0B6C5D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C07E27-84A2-4132-9087-F592BA62A268}"/>
              </a:ext>
            </a:extLst>
          </p:cNvPr>
          <p:cNvSpPr txBox="1"/>
          <p:nvPr/>
        </p:nvSpPr>
        <p:spPr>
          <a:xfrm>
            <a:off x="7022146" y="2537628"/>
            <a:ext cx="3622994" cy="2125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上海应用技术大学是全国最早以“应用技术”命名的上海市属重点建设高水平应用创新型大学。</a:t>
            </a:r>
            <a:endParaRPr lang="en-US" altLang="zh-CN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endParaRPr lang="zh-CN" altLang="en-US" sz="1000" dirty="0">
              <a:latin typeface="Arial" panose="020B0604020202020204" pitchFamily="34" charset="0"/>
              <a:ea typeface="思源黑体 CN Light" panose="020B0300000000000000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学校入选“教育部卓越工程师教育培养计划”、教育部“新工科”建设和一流专业建设单位、全国</a:t>
            </a:r>
            <a:r>
              <a:rPr lang="en-US" altLang="zh-CN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100</a:t>
            </a:r>
            <a:r>
              <a:rPr lang="zh-CN" altLang="en-US" sz="1000" dirty="0">
                <a:latin typeface="Arial" panose="020B0604020202020204" pitchFamily="34" charset="0"/>
                <a:ea typeface="思源黑体 CN Light" panose="020B0300000000000000" pitchFamily="34" charset="-122"/>
              </a:rPr>
              <a:t>所应用型示范本科高校建设单位、上海市首批深化创新创业教育改革示范高校、博士学位授权立项建设单位、首批上海高水平地方应用型高校重点建设单位、一流本科建设引领计划、一流研究生教育引领计划、上海市高峰高原学科建设计划、上海高校课程思政整体改革领航高校、国家知识产权试点高校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1B01507B-D238-4970-9867-99934BCCF6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7461416"/>
              </p:ext>
            </p:extLst>
          </p:nvPr>
        </p:nvGraphicFramePr>
        <p:xfrm>
          <a:off x="1073059" y="1718623"/>
          <a:ext cx="5183362" cy="317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74568009-3C78-4ABB-A9A7-A1F664A4814F}"/>
              </a:ext>
            </a:extLst>
          </p:cNvPr>
          <p:cNvCxnSpPr>
            <a:cxnSpLocks/>
          </p:cNvCxnSpPr>
          <p:nvPr/>
        </p:nvCxnSpPr>
        <p:spPr>
          <a:xfrm flipV="1">
            <a:off x="4414118" y="1320800"/>
            <a:ext cx="1192932" cy="950274"/>
          </a:xfrm>
          <a:prstGeom prst="straightConnector1">
            <a:avLst/>
          </a:prstGeom>
          <a:ln w="28575"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82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48AAA-45D1-4FB2-BF88-D18EC3D5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885B9E9-2007-4326-B271-D75D044A1BE7}"/>
              </a:ext>
            </a:extLst>
          </p:cNvPr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AAC77A-73A6-442F-A1D8-EDF5564BD13E}"/>
              </a:ext>
            </a:extLst>
          </p:cNvPr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45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B567E98-E818-429D-A025-14D1DE68CEDB}"/>
              </a:ext>
            </a:extLst>
          </p:cNvPr>
          <p:cNvSpPr txBox="1">
            <a:spLocks/>
          </p:cNvSpPr>
          <p:nvPr/>
        </p:nvSpPr>
        <p:spPr>
          <a:xfrm>
            <a:off x="4963319" y="2393950"/>
            <a:ext cx="1593849" cy="54794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864017" rtl="0" eaLnBrk="1" latinLnBrk="0" hangingPunct="1">
              <a:lnSpc>
                <a:spcPts val="4700"/>
              </a:lnSpc>
              <a:spcBef>
                <a:spcPct val="0"/>
              </a:spcBef>
              <a:buNone/>
              <a:defRPr sz="3500" kern="1200" baseline="0">
                <a:solidFill>
                  <a:srgbClr val="595757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j-cs"/>
              </a:defRPr>
            </a:lvl1pPr>
          </a:lstStyle>
          <a:p>
            <a:r>
              <a:rPr lang="zh-CN" altLang="en-US" sz="3800" dirty="0">
                <a:solidFill>
                  <a:srgbClr val="117061"/>
                </a:solidFill>
              </a:rPr>
              <a:t>谢  谢</a:t>
            </a:r>
            <a:endParaRPr lang="en-US" sz="3800" dirty="0">
              <a:solidFill>
                <a:srgbClr val="11706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4A0FB-FCB0-4465-9998-2E829B56F8DE}"/>
              </a:ext>
            </a:extLst>
          </p:cNvPr>
          <p:cNvSpPr txBox="1">
            <a:spLocks/>
          </p:cNvSpPr>
          <p:nvPr/>
        </p:nvSpPr>
        <p:spPr>
          <a:xfrm>
            <a:off x="4963318" y="2997200"/>
            <a:ext cx="1593849" cy="292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457200" rtl="0" eaLnBrk="1" latinLnBrk="0" hangingPunct="1">
              <a:lnSpc>
                <a:spcPts val="2400"/>
              </a:lnSpc>
              <a:defRPr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006555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THANK YOU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52F387-699A-451B-8099-CD15147FFB8C}"/>
              </a:ext>
            </a:extLst>
          </p:cNvPr>
          <p:cNvSpPr txBox="1"/>
          <p:nvPr/>
        </p:nvSpPr>
        <p:spPr>
          <a:xfrm>
            <a:off x="478512" y="6025871"/>
            <a:ext cx="154305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</a:rPr>
              <a:t>明德、明学、明事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D7307C-87F7-4009-AD94-AF262A403662}"/>
              </a:ext>
            </a:extLst>
          </p:cNvPr>
          <p:cNvSpPr txBox="1"/>
          <p:nvPr/>
        </p:nvSpPr>
        <p:spPr>
          <a:xfrm>
            <a:off x="8131488" y="5974122"/>
            <a:ext cx="1007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T. 64945022</a:t>
            </a:r>
          </a:p>
          <a:p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F. 021-60873335</a:t>
            </a:r>
          </a:p>
          <a:p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xxgk@sit.edu.cn </a:t>
            </a:r>
            <a:endParaRPr lang="zh-CN" altLang="en-US" sz="800" dirty="0">
              <a:solidFill>
                <a:schemeClr val="bg1"/>
              </a:solidFill>
              <a:latin typeface="Arial Light" pitchFamily="2" charset="0"/>
              <a:ea typeface="思源黑体 CN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9F0B29-2C3C-4CBA-9B85-17C8233D717F}"/>
              </a:ext>
            </a:extLst>
          </p:cNvPr>
          <p:cNvSpPr txBox="1"/>
          <p:nvPr/>
        </p:nvSpPr>
        <p:spPr>
          <a:xfrm>
            <a:off x="9180772" y="5971070"/>
            <a:ext cx="1943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上海市奉贤区海泉路</a:t>
            </a:r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100</a:t>
            </a:r>
            <a:r>
              <a:rPr lang="zh-CN" altLang="en-US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号</a:t>
            </a:r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,201418</a:t>
            </a:r>
          </a:p>
          <a:p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No. 100 </a:t>
            </a:r>
            <a:r>
              <a:rPr lang="en-US" altLang="zh-CN" sz="800" dirty="0" err="1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Haiquan</a:t>
            </a:r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 Road, </a:t>
            </a:r>
            <a:r>
              <a:rPr lang="en-US" altLang="zh-CN" sz="800" dirty="0" err="1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Fengxian</a:t>
            </a:r>
            <a:r>
              <a:rPr lang="en-US" altLang="zh-CN" sz="800" dirty="0">
                <a:solidFill>
                  <a:schemeClr val="bg1"/>
                </a:solidFill>
                <a:latin typeface="Arial Light" pitchFamily="2" charset="0"/>
                <a:ea typeface="思源黑体 CN Light" panose="020B0300000000000000" pitchFamily="34" charset="-122"/>
              </a:rPr>
              <a:t> District, Shanghai 201418</a:t>
            </a:r>
            <a:endParaRPr lang="zh-CN" altLang="en-US" sz="800" dirty="0">
              <a:solidFill>
                <a:schemeClr val="bg1"/>
              </a:solidFill>
              <a:latin typeface="Arial Light" pitchFamily="2" charset="0"/>
              <a:ea typeface="思源黑体 CN Light" panose="020B0300000000000000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048A2BF-54DF-4472-AC20-B02E129D299F}"/>
              </a:ext>
            </a:extLst>
          </p:cNvPr>
          <p:cNvCxnSpPr>
            <a:cxnSpLocks/>
          </p:cNvCxnSpPr>
          <p:nvPr/>
        </p:nvCxnSpPr>
        <p:spPr>
          <a:xfrm>
            <a:off x="9096741" y="6001907"/>
            <a:ext cx="0" cy="3952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754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上海应用技术大学品牌色规范">
      <a:dk1>
        <a:srgbClr val="595757"/>
      </a:dk1>
      <a:lt1>
        <a:sysClr val="window" lastClr="FFFFFF"/>
      </a:lt1>
      <a:dk2>
        <a:srgbClr val="595757"/>
      </a:dk2>
      <a:lt2>
        <a:srgbClr val="E7E6E6"/>
      </a:lt2>
      <a:accent1>
        <a:srgbClr val="006554"/>
      </a:accent1>
      <a:accent2>
        <a:srgbClr val="D80C24"/>
      </a:accent2>
      <a:accent3>
        <a:srgbClr val="2D88CA"/>
      </a:accent3>
      <a:accent4>
        <a:srgbClr val="EB6100"/>
      </a:accent4>
      <a:accent5>
        <a:srgbClr val="674196"/>
      </a:accent5>
      <a:accent6>
        <a:srgbClr val="006554"/>
      </a:accent6>
      <a:hlink>
        <a:srgbClr val="006554"/>
      </a:hlink>
      <a:folHlink>
        <a:srgbClr val="674196"/>
      </a:folHlink>
    </a:clrScheme>
    <a:fontScheme name="上海应用技术大学字体规范">
      <a:majorFont>
        <a:latin typeface="Arial"/>
        <a:ea typeface="思源黑体 Bold"/>
        <a:cs typeface=""/>
      </a:majorFont>
      <a:minorFont>
        <a:latin typeface="Arial"/>
        <a:ea typeface="思源黑体 CN Norma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265</Words>
  <Application>Microsoft Office PowerPoint</Application>
  <PresentationFormat>自定义</PresentationFormat>
  <Paragraphs>19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Arial</vt:lpstr>
      <vt:lpstr>Arial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Xiaoyong Xu</cp:lastModifiedBy>
  <cp:revision>42</cp:revision>
  <dcterms:created xsi:type="dcterms:W3CDTF">2021-04-20T12:29:58Z</dcterms:created>
  <dcterms:modified xsi:type="dcterms:W3CDTF">2021-05-08T09:05:34Z</dcterms:modified>
</cp:coreProperties>
</file>